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Petrona"/>
      <p:regular r:id="rId17"/>
    </p:embeddedFont>
    <p:embeddedFont>
      <p:font typeface="Petrona"/>
      <p:regular r:id="rId18"/>
    </p:embeddedFont>
    <p:embeddedFont>
      <p:font typeface="Petrona"/>
      <p:regular r:id="rId19"/>
    </p:embeddedFont>
    <p:embeddedFont>
      <p:font typeface="Petrona"/>
      <p:regular r:id="rId20"/>
    </p:embeddedFont>
    <p:embeddedFont>
      <p:font typeface="Inter"/>
      <p:regular r:id="rId21"/>
    </p:embeddedFont>
    <p:embeddedFont>
      <p:font typeface="Inter"/>
      <p:regular r:id="rId22"/>
    </p:embeddedFont>
    <p:embeddedFont>
      <p:font typeface="Inter"/>
      <p:regular r:id="rId23"/>
    </p:embeddedFont>
    <p:embeddedFont>
      <p:font typeface="Inter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svg"/><Relationship Id="rId3" Type="http://schemas.openxmlformats.org/officeDocument/2006/relationships/image" Target="../media/image-5-3.png"/><Relationship Id="rId4" Type="http://schemas.openxmlformats.org/officeDocument/2006/relationships/image" Target="../media/image-5-4.svg"/><Relationship Id="rId5" Type="http://schemas.openxmlformats.org/officeDocument/2006/relationships/image" Target="../media/image-5-5.png"/><Relationship Id="rId6" Type="http://schemas.openxmlformats.org/officeDocument/2006/relationships/image" Target="../media/image-5-6.svg"/><Relationship Id="rId7" Type="http://schemas.openxmlformats.org/officeDocument/2006/relationships/image" Target="../media/image-5-7.png"/><Relationship Id="rId8" Type="http://schemas.openxmlformats.org/officeDocument/2006/relationships/image" Target="../media/image-5-8.svg"/><Relationship Id="rId9" Type="http://schemas.openxmlformats.org/officeDocument/2006/relationships/image" Target="../media/image-5-9.png"/><Relationship Id="rId10" Type="http://schemas.openxmlformats.org/officeDocument/2006/relationships/image" Target="../media/image-5-10.svg"/><Relationship Id="rId11" Type="http://schemas.openxmlformats.org/officeDocument/2006/relationships/image" Target="../media/image-5-11.png"/><Relationship Id="rId12" Type="http://schemas.openxmlformats.org/officeDocument/2006/relationships/image" Target="../media/image-5-12.svg"/><Relationship Id="rId13" Type="http://schemas.openxmlformats.org/officeDocument/2006/relationships/slideLayout" Target="../slideLayouts/slideLayout6.xml"/><Relationship Id="rId1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svg"/><Relationship Id="rId3" Type="http://schemas.openxmlformats.org/officeDocument/2006/relationships/image" Target="../media/image-7-3.png"/><Relationship Id="rId4" Type="http://schemas.openxmlformats.org/officeDocument/2006/relationships/image" Target="../media/image-7-4.svg"/><Relationship Id="rId5" Type="http://schemas.openxmlformats.org/officeDocument/2006/relationships/image" Target="../media/image-7-5.png"/><Relationship Id="rId6" Type="http://schemas.openxmlformats.org/officeDocument/2006/relationships/image" Target="../media/image-7-6.svg"/><Relationship Id="rId7" Type="http://schemas.openxmlformats.org/officeDocument/2006/relationships/image" Target="../media/image-7-7.png"/><Relationship Id="rId8" Type="http://schemas.openxmlformats.org/officeDocument/2006/relationships/image" Target="../media/image-7-8.svg"/><Relationship Id="rId9" Type="http://schemas.openxmlformats.org/officeDocument/2006/relationships/image" Target="../media/image-7-9.png"/><Relationship Id="rId10" Type="http://schemas.openxmlformats.org/officeDocument/2006/relationships/image" Target="../media/image-7-10.svg"/><Relationship Id="rId11" Type="http://schemas.openxmlformats.org/officeDocument/2006/relationships/image" Target="../media/image-7-11.png"/><Relationship Id="rId12" Type="http://schemas.openxmlformats.org/officeDocument/2006/relationships/image" Target="../media/image-7-12.svg"/><Relationship Id="rId13" Type="http://schemas.openxmlformats.org/officeDocument/2006/relationships/slideLayout" Target="../slideLayouts/slideLayout8.xml"/><Relationship Id="rId1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svg"/><Relationship Id="rId3" Type="http://schemas.openxmlformats.org/officeDocument/2006/relationships/image" Target="../media/image-8-3.png"/><Relationship Id="rId4" Type="http://schemas.openxmlformats.org/officeDocument/2006/relationships/image" Target="../media/image-8-4.svg"/><Relationship Id="rId5" Type="http://schemas.openxmlformats.org/officeDocument/2006/relationships/image" Target="../media/image-8-5.png"/><Relationship Id="rId6" Type="http://schemas.openxmlformats.org/officeDocument/2006/relationships/image" Target="../media/image-8-6.svg"/><Relationship Id="rId7" Type="http://schemas.openxmlformats.org/officeDocument/2006/relationships/image" Target="../media/image-8-7.png"/><Relationship Id="rId8" Type="http://schemas.openxmlformats.org/officeDocument/2006/relationships/image" Target="../media/image-8-8.svg"/><Relationship Id="rId9" Type="http://schemas.openxmlformats.org/officeDocument/2006/relationships/image" Target="../media/image-8-9.png"/><Relationship Id="rId10" Type="http://schemas.openxmlformats.org/officeDocument/2006/relationships/slideLayout" Target="../slideLayouts/slideLayout9.xml"/><Relationship Id="rId11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svg"/><Relationship Id="rId3" Type="http://schemas.openxmlformats.org/officeDocument/2006/relationships/image" Target="../media/image-9-3.png"/><Relationship Id="rId4" Type="http://schemas.openxmlformats.org/officeDocument/2006/relationships/image" Target="../media/image-9-4.svg"/><Relationship Id="rId5" Type="http://schemas.openxmlformats.org/officeDocument/2006/relationships/image" Target="../media/image-9-5.png"/><Relationship Id="rId6" Type="http://schemas.openxmlformats.org/officeDocument/2006/relationships/image" Target="../media/image-9-6.svg"/><Relationship Id="rId7" Type="http://schemas.openxmlformats.org/officeDocument/2006/relationships/image" Target="../media/image-9-7.png"/><Relationship Id="rId8" Type="http://schemas.openxmlformats.org/officeDocument/2006/relationships/image" Target="../media/image-9-8.svg"/><Relationship Id="rId9" Type="http://schemas.openxmlformats.org/officeDocument/2006/relationships/slideLayout" Target="../slideLayouts/slideLayout10.xml"/><Relationship Id="rId10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837498"/>
            <a:ext cx="7556421" cy="1488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JobLink – Your Next Career Journey</a:t>
            </a:r>
            <a:endParaRPr lang="en-US" sz="4650" dirty="0"/>
          </a:p>
        </p:txBody>
      </p:sp>
      <p:sp>
        <p:nvSpPr>
          <p:cNvPr id="4" name="Text 1"/>
          <p:cNvSpPr/>
          <p:nvPr/>
        </p:nvSpPr>
        <p:spPr>
          <a:xfrm>
            <a:off x="6280190" y="466617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cutting-edge, role-based job portal designed to connect talent with opportunity.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064437"/>
            <a:ext cx="13042821" cy="2232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50"/>
              </a:lnSpc>
              <a:buNone/>
            </a:pPr>
            <a:r>
              <a:rPr lang="en-US" sz="140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Thank You</a:t>
            </a:r>
            <a:endParaRPr lang="en-US" sz="14050" dirty="0"/>
          </a:p>
        </p:txBody>
      </p:sp>
      <p:sp>
        <p:nvSpPr>
          <p:cNvPr id="4" name="Text 1"/>
          <p:cNvSpPr/>
          <p:nvPr/>
        </p:nvSpPr>
        <p:spPr>
          <a:xfrm>
            <a:off x="793790" y="663737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We believe JobLink will revolutionize how people connect with careers.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50769" y="523042"/>
            <a:ext cx="7281505" cy="4982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900"/>
              </a:lnSpc>
              <a:buNone/>
            </a:pPr>
            <a:r>
              <a:rPr lang="en-US" sz="31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Platform Overview: Connecting the Dots</a:t>
            </a:r>
            <a:endParaRPr lang="en-US" sz="3100" dirty="0"/>
          </a:p>
        </p:txBody>
      </p:sp>
      <p:sp>
        <p:nvSpPr>
          <p:cNvPr id="4" name="Shape 1"/>
          <p:cNvSpPr/>
          <p:nvPr/>
        </p:nvSpPr>
        <p:spPr>
          <a:xfrm>
            <a:off x="6150769" y="1305997"/>
            <a:ext cx="7815263" cy="1457801"/>
          </a:xfrm>
          <a:prstGeom prst="roundRect">
            <a:avLst>
              <a:gd name="adj" fmla="val 7527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B2D4E5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127909" y="1305997"/>
            <a:ext cx="91440" cy="1457801"/>
          </a:xfrm>
          <a:prstGeom prst="roundRect">
            <a:avLst>
              <a:gd name="adj" fmla="val 87189"/>
            </a:avLst>
          </a:prstGeom>
          <a:solidFill>
            <a:srgbClr val="007EBD"/>
          </a:solidFill>
          <a:ln/>
        </p:spPr>
      </p:sp>
      <p:sp>
        <p:nvSpPr>
          <p:cNvPr id="6" name="Text 3"/>
          <p:cNvSpPr/>
          <p:nvPr/>
        </p:nvSpPr>
        <p:spPr>
          <a:xfrm>
            <a:off x="6431994" y="1518642"/>
            <a:ext cx="2491383" cy="311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Role-Based System</a:t>
            </a:r>
            <a:endParaRPr lang="en-US" sz="1950" dirty="0"/>
          </a:p>
        </p:txBody>
      </p:sp>
      <p:sp>
        <p:nvSpPr>
          <p:cNvPr id="7" name="Text 4"/>
          <p:cNvSpPr/>
          <p:nvPr/>
        </p:nvSpPr>
        <p:spPr>
          <a:xfrm>
            <a:off x="6431994" y="1943933"/>
            <a:ext cx="7321391" cy="6072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Tailored experiences for Job Seekers, Employers, and Administrators, ensuring relevant functionalities for each user type.</a:t>
            </a:r>
            <a:endParaRPr lang="en-US" sz="1450" dirty="0"/>
          </a:p>
        </p:txBody>
      </p:sp>
      <p:sp>
        <p:nvSpPr>
          <p:cNvPr id="8" name="Shape 5"/>
          <p:cNvSpPr/>
          <p:nvPr/>
        </p:nvSpPr>
        <p:spPr>
          <a:xfrm>
            <a:off x="6150769" y="2953583"/>
            <a:ext cx="7815263" cy="1457801"/>
          </a:xfrm>
          <a:prstGeom prst="roundRect">
            <a:avLst>
              <a:gd name="adj" fmla="val 7527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B2D4E5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6127909" y="2953583"/>
            <a:ext cx="91440" cy="1457801"/>
          </a:xfrm>
          <a:prstGeom prst="roundRect">
            <a:avLst>
              <a:gd name="adj" fmla="val 87189"/>
            </a:avLst>
          </a:prstGeom>
          <a:solidFill>
            <a:srgbClr val="007EBD"/>
          </a:solidFill>
          <a:ln/>
        </p:spPr>
      </p:sp>
      <p:sp>
        <p:nvSpPr>
          <p:cNvPr id="10" name="Text 7"/>
          <p:cNvSpPr/>
          <p:nvPr/>
        </p:nvSpPr>
        <p:spPr>
          <a:xfrm>
            <a:off x="6431994" y="3166229"/>
            <a:ext cx="2568773" cy="311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Dedicated Dashboards</a:t>
            </a:r>
            <a:endParaRPr lang="en-US" sz="1950" dirty="0"/>
          </a:p>
        </p:txBody>
      </p:sp>
      <p:sp>
        <p:nvSpPr>
          <p:cNvPr id="11" name="Text 8"/>
          <p:cNvSpPr/>
          <p:nvPr/>
        </p:nvSpPr>
        <p:spPr>
          <a:xfrm>
            <a:off x="6431994" y="3591520"/>
            <a:ext cx="7321391" cy="6072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Each role gets a personalized dashboard for efficient navigation and quick access to critical information.</a:t>
            </a:r>
            <a:endParaRPr lang="en-US" sz="1450" dirty="0"/>
          </a:p>
        </p:txBody>
      </p:sp>
      <p:sp>
        <p:nvSpPr>
          <p:cNvPr id="12" name="Shape 9"/>
          <p:cNvSpPr/>
          <p:nvPr/>
        </p:nvSpPr>
        <p:spPr>
          <a:xfrm>
            <a:off x="6150769" y="4601170"/>
            <a:ext cx="7815263" cy="1457801"/>
          </a:xfrm>
          <a:prstGeom prst="roundRect">
            <a:avLst>
              <a:gd name="adj" fmla="val 7527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B2D4E5"/>
            </a:solidFill>
            <a:prstDash val="solid"/>
          </a:ln>
        </p:spPr>
      </p:sp>
      <p:sp>
        <p:nvSpPr>
          <p:cNvPr id="13" name="Shape 10"/>
          <p:cNvSpPr/>
          <p:nvPr/>
        </p:nvSpPr>
        <p:spPr>
          <a:xfrm>
            <a:off x="6127909" y="4601170"/>
            <a:ext cx="91440" cy="1457801"/>
          </a:xfrm>
          <a:prstGeom prst="roundRect">
            <a:avLst>
              <a:gd name="adj" fmla="val 87189"/>
            </a:avLst>
          </a:prstGeom>
          <a:solidFill>
            <a:srgbClr val="007EBD"/>
          </a:solidFill>
          <a:ln/>
        </p:spPr>
      </p:sp>
      <p:sp>
        <p:nvSpPr>
          <p:cNvPr id="14" name="Text 11"/>
          <p:cNvSpPr/>
          <p:nvPr/>
        </p:nvSpPr>
        <p:spPr>
          <a:xfrm>
            <a:off x="6431994" y="4813816"/>
            <a:ext cx="2826306" cy="311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Comprehensive Features</a:t>
            </a:r>
            <a:endParaRPr lang="en-US" sz="1950" dirty="0"/>
          </a:p>
        </p:txBody>
      </p:sp>
      <p:sp>
        <p:nvSpPr>
          <p:cNvPr id="15" name="Text 12"/>
          <p:cNvSpPr/>
          <p:nvPr/>
        </p:nvSpPr>
        <p:spPr>
          <a:xfrm>
            <a:off x="6431994" y="5239107"/>
            <a:ext cx="7321391" cy="6072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From job search and applications to candidate management and analytics, JobLink covers the full recruitment lifecycle.</a:t>
            </a:r>
            <a:endParaRPr lang="en-US" sz="1450" dirty="0"/>
          </a:p>
        </p:txBody>
      </p:sp>
      <p:sp>
        <p:nvSpPr>
          <p:cNvPr id="16" name="Shape 13"/>
          <p:cNvSpPr/>
          <p:nvPr/>
        </p:nvSpPr>
        <p:spPr>
          <a:xfrm>
            <a:off x="6150769" y="6248757"/>
            <a:ext cx="7815263" cy="1457801"/>
          </a:xfrm>
          <a:prstGeom prst="roundRect">
            <a:avLst>
              <a:gd name="adj" fmla="val 7527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B2D4E5"/>
            </a:solidFill>
            <a:prstDash val="solid"/>
          </a:ln>
        </p:spPr>
      </p:sp>
      <p:sp>
        <p:nvSpPr>
          <p:cNvPr id="17" name="Shape 14"/>
          <p:cNvSpPr/>
          <p:nvPr/>
        </p:nvSpPr>
        <p:spPr>
          <a:xfrm>
            <a:off x="6127909" y="6248757"/>
            <a:ext cx="91440" cy="1457801"/>
          </a:xfrm>
          <a:prstGeom prst="roundRect">
            <a:avLst>
              <a:gd name="adj" fmla="val 87189"/>
            </a:avLst>
          </a:prstGeom>
          <a:solidFill>
            <a:srgbClr val="007EBD"/>
          </a:solidFill>
          <a:ln/>
        </p:spPr>
      </p:sp>
      <p:sp>
        <p:nvSpPr>
          <p:cNvPr id="18" name="Text 15"/>
          <p:cNvSpPr/>
          <p:nvPr/>
        </p:nvSpPr>
        <p:spPr>
          <a:xfrm>
            <a:off x="6431994" y="6461403"/>
            <a:ext cx="2491383" cy="311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Seamless Experience</a:t>
            </a:r>
            <a:endParaRPr lang="en-US" sz="1950" dirty="0"/>
          </a:p>
        </p:txBody>
      </p:sp>
      <p:sp>
        <p:nvSpPr>
          <p:cNvPr id="19" name="Text 16"/>
          <p:cNvSpPr/>
          <p:nvPr/>
        </p:nvSpPr>
        <p:spPr>
          <a:xfrm>
            <a:off x="6431994" y="6886694"/>
            <a:ext cx="7321391" cy="6072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Integrated notifications, robust user profiles, and a fully responsive design across all devices.</a:t>
            </a:r>
            <a:endParaRPr lang="en-US" sz="14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6760" y="740688"/>
            <a:ext cx="5965627" cy="5601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00"/>
              </a:lnSpc>
              <a:buNone/>
            </a:pPr>
            <a:r>
              <a:rPr lang="en-US" sz="35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Our Vision: Goals for JobLink</a:t>
            </a:r>
            <a:endParaRPr lang="en-US" sz="3500" dirty="0"/>
          </a:p>
        </p:txBody>
      </p:sp>
      <p:sp>
        <p:nvSpPr>
          <p:cNvPr id="3" name="Shape 1"/>
          <p:cNvSpPr/>
          <p:nvPr/>
        </p:nvSpPr>
        <p:spPr>
          <a:xfrm>
            <a:off x="746760" y="1727597"/>
            <a:ext cx="853559" cy="1280279"/>
          </a:xfrm>
          <a:prstGeom prst="roundRect">
            <a:avLst>
              <a:gd name="adj" fmla="val 360004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013460" y="2167652"/>
            <a:ext cx="320040" cy="4000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5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</a:t>
            </a:r>
            <a:endParaRPr lang="en-US" sz="2500" dirty="0"/>
          </a:p>
        </p:txBody>
      </p:sp>
      <p:sp>
        <p:nvSpPr>
          <p:cNvPr id="5" name="Text 3"/>
          <p:cNvSpPr/>
          <p:nvPr/>
        </p:nvSpPr>
        <p:spPr>
          <a:xfrm>
            <a:off x="1813679" y="1940957"/>
            <a:ext cx="2800707" cy="3500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Empower Job Seekers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813679" y="2418993"/>
            <a:ext cx="12069961" cy="341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Streamline the job search and application process, making it intuitive and effective.</a:t>
            </a:r>
            <a:endParaRPr lang="en-US" sz="1650" dirty="0"/>
          </a:p>
        </p:txBody>
      </p:sp>
      <p:sp>
        <p:nvSpPr>
          <p:cNvPr id="7" name="Shape 5"/>
          <p:cNvSpPr/>
          <p:nvPr/>
        </p:nvSpPr>
        <p:spPr>
          <a:xfrm>
            <a:off x="746760" y="3221236"/>
            <a:ext cx="853559" cy="1280279"/>
          </a:xfrm>
          <a:prstGeom prst="roundRect">
            <a:avLst>
              <a:gd name="adj" fmla="val 360004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1013460" y="3661291"/>
            <a:ext cx="320040" cy="4000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5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</a:t>
            </a:r>
            <a:endParaRPr lang="en-US" sz="2500" dirty="0"/>
          </a:p>
        </p:txBody>
      </p:sp>
      <p:sp>
        <p:nvSpPr>
          <p:cNvPr id="9" name="Text 7"/>
          <p:cNvSpPr/>
          <p:nvPr/>
        </p:nvSpPr>
        <p:spPr>
          <a:xfrm>
            <a:off x="1813679" y="3434596"/>
            <a:ext cx="2800707" cy="3500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Equip Employers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1813679" y="3912632"/>
            <a:ext cx="12069961" cy="341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Provide powerful tools for job posting, applicant tracking, and efficient candidate management.</a:t>
            </a:r>
            <a:endParaRPr lang="en-US" sz="1650" dirty="0"/>
          </a:p>
        </p:txBody>
      </p:sp>
      <p:sp>
        <p:nvSpPr>
          <p:cNvPr id="11" name="Shape 9"/>
          <p:cNvSpPr/>
          <p:nvPr/>
        </p:nvSpPr>
        <p:spPr>
          <a:xfrm>
            <a:off x="746760" y="4714875"/>
            <a:ext cx="853559" cy="1280279"/>
          </a:xfrm>
          <a:prstGeom prst="roundRect">
            <a:avLst>
              <a:gd name="adj" fmla="val 360004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1013460" y="5154930"/>
            <a:ext cx="320040" cy="4000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5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</a:t>
            </a:r>
            <a:endParaRPr lang="en-US" sz="2500" dirty="0"/>
          </a:p>
        </p:txBody>
      </p:sp>
      <p:sp>
        <p:nvSpPr>
          <p:cNvPr id="13" name="Text 11"/>
          <p:cNvSpPr/>
          <p:nvPr/>
        </p:nvSpPr>
        <p:spPr>
          <a:xfrm>
            <a:off x="1813679" y="4928235"/>
            <a:ext cx="3415427" cy="3500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Strengthen Admin Control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1813679" y="5406271"/>
            <a:ext cx="12069961" cy="341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Enable administrators to monitor platform quality, ensure compliance, and maintain a high-standard user environment.</a:t>
            </a:r>
            <a:endParaRPr lang="en-US" sz="1650" dirty="0"/>
          </a:p>
        </p:txBody>
      </p:sp>
      <p:sp>
        <p:nvSpPr>
          <p:cNvPr id="15" name="Shape 13"/>
          <p:cNvSpPr/>
          <p:nvPr/>
        </p:nvSpPr>
        <p:spPr>
          <a:xfrm>
            <a:off x="746760" y="6208514"/>
            <a:ext cx="853559" cy="1280279"/>
          </a:xfrm>
          <a:prstGeom prst="roundRect">
            <a:avLst>
              <a:gd name="adj" fmla="val 360004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1013460" y="6648569"/>
            <a:ext cx="320040" cy="4000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5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4</a:t>
            </a:r>
            <a:endParaRPr lang="en-US" sz="2500" dirty="0"/>
          </a:p>
        </p:txBody>
      </p:sp>
      <p:sp>
        <p:nvSpPr>
          <p:cNvPr id="17" name="Text 15"/>
          <p:cNvSpPr/>
          <p:nvPr/>
        </p:nvSpPr>
        <p:spPr>
          <a:xfrm>
            <a:off x="1813679" y="6421874"/>
            <a:ext cx="2800707" cy="3500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Deliver Modern UX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1813679" y="6899910"/>
            <a:ext cx="12069961" cy="341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Guarantee a smooth, responsive, and visually appealing user experience on any device.</a:t>
            </a:r>
            <a:endParaRPr lang="en-US" sz="16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49285"/>
            <a:ext cx="8925401" cy="5954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650"/>
              </a:lnSpc>
              <a:buNone/>
            </a:pPr>
            <a:r>
              <a:rPr lang="en-US" sz="37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Intuitive Navigation: Global Accessibility</a:t>
            </a:r>
            <a:endParaRPr lang="en-US" sz="3750" dirty="0"/>
          </a:p>
        </p:txBody>
      </p:sp>
      <p:sp>
        <p:nvSpPr>
          <p:cNvPr id="3" name="Text 1"/>
          <p:cNvSpPr/>
          <p:nvPr/>
        </p:nvSpPr>
        <p:spPr>
          <a:xfrm>
            <a:off x="793790" y="2111693"/>
            <a:ext cx="4071223" cy="4466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500"/>
              </a:lnSpc>
              <a:buNone/>
            </a:pPr>
            <a:r>
              <a:rPr lang="en-US" sz="28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Key Navigation Elements</a:t>
            </a:r>
            <a:endParaRPr lang="en-US" sz="2800" dirty="0"/>
          </a:p>
        </p:txBody>
      </p:sp>
      <p:sp>
        <p:nvSpPr>
          <p:cNvPr id="4" name="Text 2"/>
          <p:cNvSpPr/>
          <p:nvPr/>
        </p:nvSpPr>
        <p:spPr>
          <a:xfrm>
            <a:off x="793790" y="2785110"/>
            <a:ext cx="760428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Top Navbar: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Features prominent logo and direct link to the Dashboard.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590211"/>
            <a:ext cx="760428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Role-Based: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Ensures users see only relevant options, optimizing their workflow.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395311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Notifications Bell: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Keeps users informed with real-time updates.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4837509"/>
            <a:ext cx="760428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Profile Dropdown: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Easy access to Profile, Settings, and Logout options.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5642610"/>
            <a:ext cx="760428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Mobile-Responsive: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 collapsible menu ensures seamless usability on smaller screens.</a:t>
            </a:r>
            <a:endParaRPr lang="en-US" sz="1750" dirty="0"/>
          </a:p>
        </p:txBody>
      </p:sp>
      <p:pic>
        <p:nvPicPr>
          <p:cNvPr id="9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59096" y="2140029"/>
            <a:ext cx="4885015" cy="488501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6512" y="526375"/>
            <a:ext cx="7978735" cy="4998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900"/>
              </a:lnSpc>
              <a:buNone/>
            </a:pPr>
            <a:r>
              <a:rPr lang="en-US" sz="31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Job Seeker Experience: Your Path to Success</a:t>
            </a:r>
            <a:endParaRPr lang="en-US" sz="31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666512" y="1406962"/>
            <a:ext cx="571262" cy="57126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66512" y="2216229"/>
            <a:ext cx="2499479" cy="3123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Personal Dashboard</a:t>
            </a:r>
            <a:endParaRPr lang="en-US" sz="1950" dirty="0"/>
          </a:p>
        </p:txBody>
      </p:sp>
      <p:sp>
        <p:nvSpPr>
          <p:cNvPr id="5" name="Text 2"/>
          <p:cNvSpPr/>
          <p:nvPr/>
        </p:nvSpPr>
        <p:spPr>
          <a:xfrm>
            <a:off x="666512" y="2642711"/>
            <a:ext cx="6529626" cy="6091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Quick access to saved jobs, application status, and a simplified search function.</a:t>
            </a:r>
            <a:endParaRPr lang="en-US" sz="14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34143" y="1406962"/>
            <a:ext cx="571262" cy="57126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434143" y="2216229"/>
            <a:ext cx="2499479" cy="3123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Advanced Job Search</a:t>
            </a:r>
            <a:endParaRPr lang="en-US" sz="1950" dirty="0"/>
          </a:p>
        </p:txBody>
      </p:sp>
      <p:sp>
        <p:nvSpPr>
          <p:cNvPr id="8" name="Text 4"/>
          <p:cNvSpPr/>
          <p:nvPr/>
        </p:nvSpPr>
        <p:spPr>
          <a:xfrm>
            <a:off x="7434143" y="2642711"/>
            <a:ext cx="6529745" cy="3045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Search by keyword, location, and type with robust filtering options.</a:t>
            </a:r>
            <a:endParaRPr lang="en-US" sz="14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66512" y="3632597"/>
            <a:ext cx="571262" cy="571262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666512" y="4441865"/>
            <a:ext cx="2499479" cy="3123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Detailed Job Pages</a:t>
            </a:r>
            <a:endParaRPr lang="en-US" sz="1950" dirty="0"/>
          </a:p>
        </p:txBody>
      </p:sp>
      <p:sp>
        <p:nvSpPr>
          <p:cNvPr id="11" name="Text 6"/>
          <p:cNvSpPr/>
          <p:nvPr/>
        </p:nvSpPr>
        <p:spPr>
          <a:xfrm>
            <a:off x="666512" y="4868347"/>
            <a:ext cx="6529626" cy="6091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Comprehensive job descriptions, company information, and an "Apply Now" button.</a:t>
            </a:r>
            <a:endParaRPr lang="en-US" sz="14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434143" y="3632597"/>
            <a:ext cx="571262" cy="571262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434143" y="4441865"/>
            <a:ext cx="2499479" cy="3123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Application Tracking</a:t>
            </a:r>
            <a:endParaRPr lang="en-US" sz="1950" dirty="0"/>
          </a:p>
        </p:txBody>
      </p:sp>
      <p:sp>
        <p:nvSpPr>
          <p:cNvPr id="14" name="Text 8"/>
          <p:cNvSpPr/>
          <p:nvPr/>
        </p:nvSpPr>
        <p:spPr>
          <a:xfrm>
            <a:off x="7434143" y="4868347"/>
            <a:ext cx="6529745" cy="3045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Monitor the status of all applications in one centralized location.</a:t>
            </a:r>
            <a:endParaRPr lang="en-US" sz="1450" dirty="0"/>
          </a:p>
        </p:txBody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66512" y="5858232"/>
            <a:ext cx="571262" cy="571262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666512" y="6667500"/>
            <a:ext cx="2499479" cy="3123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Saved Jobs &amp; Alerts</a:t>
            </a:r>
            <a:endParaRPr lang="en-US" sz="1950" dirty="0"/>
          </a:p>
        </p:txBody>
      </p:sp>
      <p:sp>
        <p:nvSpPr>
          <p:cNvPr id="17" name="Text 10"/>
          <p:cNvSpPr/>
          <p:nvPr/>
        </p:nvSpPr>
        <p:spPr>
          <a:xfrm>
            <a:off x="666512" y="7093982"/>
            <a:ext cx="6529626" cy="6091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Keep track of interesting opportunities and receive customized job alerts.</a:t>
            </a:r>
            <a:endParaRPr lang="en-US" sz="1450" dirty="0"/>
          </a:p>
        </p:txBody>
      </p:sp>
      <p:pic>
        <p:nvPicPr>
          <p:cNvPr id="18" name="Image 5" descr="preencoded.png">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434143" y="5858232"/>
            <a:ext cx="571262" cy="571262"/>
          </a:xfrm>
          <a:prstGeom prst="rect">
            <a:avLst/>
          </a:prstGeom>
        </p:spPr>
      </p:pic>
      <p:sp>
        <p:nvSpPr>
          <p:cNvPr id="19" name="Text 11"/>
          <p:cNvSpPr/>
          <p:nvPr/>
        </p:nvSpPr>
        <p:spPr>
          <a:xfrm>
            <a:off x="7434143" y="6667500"/>
            <a:ext cx="2499479" cy="3123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Profile Management</a:t>
            </a:r>
            <a:endParaRPr lang="en-US" sz="1950" dirty="0"/>
          </a:p>
        </p:txBody>
      </p:sp>
      <p:sp>
        <p:nvSpPr>
          <p:cNvPr id="20" name="Text 12"/>
          <p:cNvSpPr/>
          <p:nvPr/>
        </p:nvSpPr>
        <p:spPr>
          <a:xfrm>
            <a:off x="7434143" y="7093982"/>
            <a:ext cx="6529745" cy="6091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Edit your profile, upload resumes, add a profile photo, and manage notification preferences.</a:t>
            </a:r>
            <a:endParaRPr lang="en-US" sz="14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96835" y="311825"/>
            <a:ext cx="4224099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Employer Tools: Finding the Perfect Fit</a:t>
            </a:r>
            <a:endParaRPr lang="en-US" sz="1850" dirty="0"/>
          </a:p>
        </p:txBody>
      </p:sp>
      <p:sp>
        <p:nvSpPr>
          <p:cNvPr id="3" name="Text 1"/>
          <p:cNvSpPr/>
          <p:nvPr/>
        </p:nvSpPr>
        <p:spPr>
          <a:xfrm>
            <a:off x="396835" y="881539"/>
            <a:ext cx="67800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Dashboard Overview: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Monitor jobs posted and new applicants at a glance.</a:t>
            </a:r>
            <a:endParaRPr lang="en-US" sz="850" dirty="0"/>
          </a:p>
        </p:txBody>
      </p:sp>
      <p:sp>
        <p:nvSpPr>
          <p:cNvPr id="4" name="Text 2"/>
          <p:cNvSpPr/>
          <p:nvPr/>
        </p:nvSpPr>
        <p:spPr>
          <a:xfrm>
            <a:off x="396835" y="1102638"/>
            <a:ext cx="67800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Post &amp; Manage Jobs: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Easily create, edit, and delete job listings with detailed parameters.</a:t>
            </a:r>
            <a:endParaRPr lang="en-US" sz="850" dirty="0"/>
          </a:p>
        </p:txBody>
      </p:sp>
      <p:sp>
        <p:nvSpPr>
          <p:cNvPr id="5" name="Text 3"/>
          <p:cNvSpPr/>
          <p:nvPr/>
        </p:nvSpPr>
        <p:spPr>
          <a:xfrm>
            <a:off x="396835" y="1323737"/>
            <a:ext cx="67800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Applicant Management: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Filter, view profiles, shortlist, and reject candidates efficiently.</a:t>
            </a:r>
            <a:endParaRPr lang="en-US" sz="850" dirty="0"/>
          </a:p>
        </p:txBody>
      </p:sp>
      <p:sp>
        <p:nvSpPr>
          <p:cNvPr id="6" name="Text 4"/>
          <p:cNvSpPr/>
          <p:nvPr/>
        </p:nvSpPr>
        <p:spPr>
          <a:xfrm>
            <a:off x="396835" y="1544836"/>
            <a:ext cx="67800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Candidate Search: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Proactively find talent by filtering skills, education, and experience.</a:t>
            </a:r>
            <a:endParaRPr lang="en-US" sz="850" dirty="0"/>
          </a:p>
        </p:txBody>
      </p:sp>
      <p:sp>
        <p:nvSpPr>
          <p:cNvPr id="7" name="Text 5"/>
          <p:cNvSpPr/>
          <p:nvPr/>
        </p:nvSpPr>
        <p:spPr>
          <a:xfrm>
            <a:off x="396835" y="1765935"/>
            <a:ext cx="67800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Hiring Analytics: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Gain insights into job performance, application trends, and hiring rates.</a:t>
            </a:r>
            <a:endParaRPr lang="en-US" sz="850" dirty="0"/>
          </a:p>
        </p:txBody>
      </p:sp>
      <p:sp>
        <p:nvSpPr>
          <p:cNvPr id="8" name="Text 6"/>
          <p:cNvSpPr/>
          <p:nvPr/>
        </p:nvSpPr>
        <p:spPr>
          <a:xfrm>
            <a:off x="396835" y="1987034"/>
            <a:ext cx="67800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Automated Communication: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Utilize automatic responses and email templates for streamlined outreach.</a:t>
            </a:r>
            <a:endParaRPr lang="en-US" sz="850" dirty="0"/>
          </a:p>
        </p:txBody>
      </p:sp>
      <p:sp>
        <p:nvSpPr>
          <p:cNvPr id="9" name="Text 7"/>
          <p:cNvSpPr/>
          <p:nvPr/>
        </p:nvSpPr>
        <p:spPr>
          <a:xfrm>
            <a:off x="396835" y="2208133"/>
            <a:ext cx="6780014" cy="3629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Company Profile: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Showcase your brand with a customizable company profile, including logo, description, reviews, and ratings.</a:t>
            </a:r>
            <a:endParaRPr lang="en-US" sz="850" dirty="0"/>
          </a:p>
        </p:txBody>
      </p:sp>
      <p:sp>
        <p:nvSpPr>
          <p:cNvPr id="10" name="Text 8"/>
          <p:cNvSpPr/>
          <p:nvPr/>
        </p:nvSpPr>
        <p:spPr>
          <a:xfrm>
            <a:off x="396835" y="2610683"/>
            <a:ext cx="67800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Interview Scheduling: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Seamlessly schedule interviews with integrated calendar and invitations.</a:t>
            </a:r>
            <a:endParaRPr lang="en-US" sz="850" dirty="0"/>
          </a:p>
        </p:txBody>
      </p:sp>
      <p:pic>
        <p:nvPicPr>
          <p:cNvPr id="11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61171" y="907018"/>
            <a:ext cx="6780014" cy="6780014"/>
          </a:xfrm>
          <a:prstGeom prst="rect">
            <a:avLst/>
          </a:prstGeom>
        </p:spPr>
      </p:pic>
      <p:pic>
        <p:nvPicPr>
          <p:cNvPr id="12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1171" y="7814548"/>
            <a:ext cx="6780014" cy="678001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17220" y="623054"/>
            <a:ext cx="7419499" cy="462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600"/>
              </a:lnSpc>
              <a:buNone/>
            </a:pPr>
            <a:r>
              <a:rPr lang="en-US" sz="29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Admin Control: Ensuring Platform Integrity</a:t>
            </a:r>
            <a:endParaRPr lang="en-US" sz="2900" dirty="0"/>
          </a:p>
        </p:txBody>
      </p:sp>
      <p:sp>
        <p:nvSpPr>
          <p:cNvPr id="3" name="Shape 1"/>
          <p:cNvSpPr/>
          <p:nvPr/>
        </p:nvSpPr>
        <p:spPr>
          <a:xfrm>
            <a:off x="617220" y="1438632"/>
            <a:ext cx="6609755" cy="2032397"/>
          </a:xfrm>
          <a:prstGeom prst="roundRect">
            <a:avLst>
              <a:gd name="adj" fmla="val 3645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01172" y="1622584"/>
            <a:ext cx="528995" cy="528995"/>
          </a:xfrm>
          <a:prstGeom prst="roundRect">
            <a:avLst>
              <a:gd name="adj" fmla="val 17283879"/>
            </a:avLst>
          </a:prstGeom>
          <a:solidFill>
            <a:srgbClr val="007EBD"/>
          </a:solidFill>
          <a:ln/>
        </p:spPr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946666" y="1768078"/>
            <a:ext cx="238006" cy="238006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801172" y="2327910"/>
            <a:ext cx="2314813" cy="2893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Platform Statistics</a:t>
            </a:r>
            <a:endParaRPr lang="en-US" sz="1800" dirty="0"/>
          </a:p>
        </p:txBody>
      </p:sp>
      <p:sp>
        <p:nvSpPr>
          <p:cNvPr id="7" name="Text 4"/>
          <p:cNvSpPr/>
          <p:nvPr/>
        </p:nvSpPr>
        <p:spPr>
          <a:xfrm>
            <a:off x="801172" y="2722959"/>
            <a:ext cx="6241852" cy="5641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Access key metrics like user count, employer engagement, and job postings.</a:t>
            </a:r>
            <a:endParaRPr lang="en-US" sz="1350" dirty="0"/>
          </a:p>
        </p:txBody>
      </p:sp>
      <p:sp>
        <p:nvSpPr>
          <p:cNvPr id="8" name="Shape 5"/>
          <p:cNvSpPr/>
          <p:nvPr/>
        </p:nvSpPr>
        <p:spPr>
          <a:xfrm>
            <a:off x="7403306" y="1438632"/>
            <a:ext cx="6609874" cy="2032397"/>
          </a:xfrm>
          <a:prstGeom prst="roundRect">
            <a:avLst>
              <a:gd name="adj" fmla="val 3645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7587258" y="1622584"/>
            <a:ext cx="528995" cy="528995"/>
          </a:xfrm>
          <a:prstGeom prst="roundRect">
            <a:avLst>
              <a:gd name="adj" fmla="val 17283879"/>
            </a:avLst>
          </a:prstGeom>
          <a:solidFill>
            <a:srgbClr val="007EBD"/>
          </a:solidFill>
          <a:ln/>
        </p:spPr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32752" y="1768078"/>
            <a:ext cx="238006" cy="238006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7587258" y="2327910"/>
            <a:ext cx="2314813" cy="2893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User Management</a:t>
            </a:r>
            <a:endParaRPr lang="en-US" sz="1800" dirty="0"/>
          </a:p>
        </p:txBody>
      </p:sp>
      <p:sp>
        <p:nvSpPr>
          <p:cNvPr id="12" name="Text 8"/>
          <p:cNvSpPr/>
          <p:nvPr/>
        </p:nvSpPr>
        <p:spPr>
          <a:xfrm>
            <a:off x="7587258" y="2722959"/>
            <a:ext cx="6241971" cy="5641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Full control to activate or deactivate user and employer accounts as needed.</a:t>
            </a:r>
            <a:endParaRPr lang="en-US" sz="1350" dirty="0"/>
          </a:p>
        </p:txBody>
      </p:sp>
      <p:sp>
        <p:nvSpPr>
          <p:cNvPr id="13" name="Shape 9"/>
          <p:cNvSpPr/>
          <p:nvPr/>
        </p:nvSpPr>
        <p:spPr>
          <a:xfrm>
            <a:off x="617220" y="3647361"/>
            <a:ext cx="6609755" cy="2032397"/>
          </a:xfrm>
          <a:prstGeom prst="roundRect">
            <a:avLst>
              <a:gd name="adj" fmla="val 3645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4" name="Shape 10"/>
          <p:cNvSpPr/>
          <p:nvPr/>
        </p:nvSpPr>
        <p:spPr>
          <a:xfrm>
            <a:off x="801172" y="3831312"/>
            <a:ext cx="528995" cy="528995"/>
          </a:xfrm>
          <a:prstGeom prst="roundRect">
            <a:avLst>
              <a:gd name="adj" fmla="val 17283879"/>
            </a:avLst>
          </a:prstGeom>
          <a:solidFill>
            <a:srgbClr val="007EBD"/>
          </a:solidFill>
          <a:ln/>
        </p:spPr>
      </p:sp>
      <p:pic>
        <p:nvPicPr>
          <p:cNvPr id="15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46666" y="3976807"/>
            <a:ext cx="238006" cy="238006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801172" y="4536638"/>
            <a:ext cx="2419826" cy="2893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Job Approval Workflow</a:t>
            </a:r>
            <a:endParaRPr lang="en-US" sz="1800" dirty="0"/>
          </a:p>
        </p:txBody>
      </p:sp>
      <p:sp>
        <p:nvSpPr>
          <p:cNvPr id="17" name="Text 12"/>
          <p:cNvSpPr/>
          <p:nvPr/>
        </p:nvSpPr>
        <p:spPr>
          <a:xfrm>
            <a:off x="801172" y="4931688"/>
            <a:ext cx="6241852" cy="5641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Review and approve or reject pending job listings to maintain quality standards.</a:t>
            </a:r>
            <a:endParaRPr lang="en-US" sz="1350" dirty="0"/>
          </a:p>
        </p:txBody>
      </p:sp>
      <p:sp>
        <p:nvSpPr>
          <p:cNvPr id="18" name="Shape 13"/>
          <p:cNvSpPr/>
          <p:nvPr/>
        </p:nvSpPr>
        <p:spPr>
          <a:xfrm>
            <a:off x="7403306" y="3647361"/>
            <a:ext cx="6609874" cy="2032397"/>
          </a:xfrm>
          <a:prstGeom prst="roundRect">
            <a:avLst>
              <a:gd name="adj" fmla="val 3645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9" name="Shape 14"/>
          <p:cNvSpPr/>
          <p:nvPr/>
        </p:nvSpPr>
        <p:spPr>
          <a:xfrm>
            <a:off x="7587258" y="3831312"/>
            <a:ext cx="528995" cy="528995"/>
          </a:xfrm>
          <a:prstGeom prst="roundRect">
            <a:avLst>
              <a:gd name="adj" fmla="val 17283879"/>
            </a:avLst>
          </a:prstGeom>
          <a:solidFill>
            <a:srgbClr val="007EBD"/>
          </a:solidFill>
          <a:ln/>
        </p:spPr>
      </p:sp>
      <p:pic>
        <p:nvPicPr>
          <p:cNvPr id="20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732752" y="3976807"/>
            <a:ext cx="238006" cy="238006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7587258" y="4536638"/>
            <a:ext cx="2314813" cy="2893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Detailed Reporting</a:t>
            </a:r>
            <a:endParaRPr lang="en-US" sz="1800" dirty="0"/>
          </a:p>
        </p:txBody>
      </p:sp>
      <p:sp>
        <p:nvSpPr>
          <p:cNvPr id="22" name="Text 16"/>
          <p:cNvSpPr/>
          <p:nvPr/>
        </p:nvSpPr>
        <p:spPr>
          <a:xfrm>
            <a:off x="7587258" y="4931688"/>
            <a:ext cx="6241971" cy="5641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Generate and download comprehensive reports and charts for in-depth analysis.</a:t>
            </a:r>
            <a:endParaRPr lang="en-US" sz="1350" dirty="0"/>
          </a:p>
        </p:txBody>
      </p:sp>
      <p:sp>
        <p:nvSpPr>
          <p:cNvPr id="23" name="Shape 17"/>
          <p:cNvSpPr/>
          <p:nvPr/>
        </p:nvSpPr>
        <p:spPr>
          <a:xfrm>
            <a:off x="617220" y="5856089"/>
            <a:ext cx="6609755" cy="1750338"/>
          </a:xfrm>
          <a:prstGeom prst="roundRect">
            <a:avLst>
              <a:gd name="adj" fmla="val 4232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24" name="Shape 18"/>
          <p:cNvSpPr/>
          <p:nvPr/>
        </p:nvSpPr>
        <p:spPr>
          <a:xfrm>
            <a:off x="801172" y="6040041"/>
            <a:ext cx="528995" cy="528995"/>
          </a:xfrm>
          <a:prstGeom prst="roundRect">
            <a:avLst>
              <a:gd name="adj" fmla="val 17283879"/>
            </a:avLst>
          </a:prstGeom>
          <a:solidFill>
            <a:srgbClr val="007EBD"/>
          </a:solidFill>
          <a:ln/>
        </p:spPr>
      </p:sp>
      <p:pic>
        <p:nvPicPr>
          <p:cNvPr id="25" name="Image 4" descr="preencoded.png">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46666" y="6185535"/>
            <a:ext cx="238006" cy="238006"/>
          </a:xfrm>
          <a:prstGeom prst="rect">
            <a:avLst/>
          </a:prstGeom>
        </p:spPr>
      </p:pic>
      <p:sp>
        <p:nvSpPr>
          <p:cNvPr id="26" name="Text 19"/>
          <p:cNvSpPr/>
          <p:nvPr/>
        </p:nvSpPr>
        <p:spPr>
          <a:xfrm>
            <a:off x="801172" y="6745367"/>
            <a:ext cx="2314813" cy="2893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Review Moderation</a:t>
            </a:r>
            <a:endParaRPr lang="en-US" sz="1800" dirty="0"/>
          </a:p>
        </p:txBody>
      </p:sp>
      <p:sp>
        <p:nvSpPr>
          <p:cNvPr id="27" name="Text 20"/>
          <p:cNvSpPr/>
          <p:nvPr/>
        </p:nvSpPr>
        <p:spPr>
          <a:xfrm>
            <a:off x="801172" y="7140416"/>
            <a:ext cx="6241852" cy="2820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Manage and moderate user reviews to foster a trustworthy environment.</a:t>
            </a:r>
            <a:endParaRPr lang="en-US" sz="1350" dirty="0"/>
          </a:p>
        </p:txBody>
      </p:sp>
      <p:sp>
        <p:nvSpPr>
          <p:cNvPr id="28" name="Shape 21"/>
          <p:cNvSpPr/>
          <p:nvPr/>
        </p:nvSpPr>
        <p:spPr>
          <a:xfrm>
            <a:off x="7403306" y="5856089"/>
            <a:ext cx="6609874" cy="1750338"/>
          </a:xfrm>
          <a:prstGeom prst="roundRect">
            <a:avLst>
              <a:gd name="adj" fmla="val 4232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29" name="Shape 22"/>
          <p:cNvSpPr/>
          <p:nvPr/>
        </p:nvSpPr>
        <p:spPr>
          <a:xfrm>
            <a:off x="7587258" y="6040041"/>
            <a:ext cx="528995" cy="528995"/>
          </a:xfrm>
          <a:prstGeom prst="roundRect">
            <a:avLst>
              <a:gd name="adj" fmla="val 17283879"/>
            </a:avLst>
          </a:prstGeom>
          <a:solidFill>
            <a:srgbClr val="007EBD"/>
          </a:solidFill>
          <a:ln/>
        </p:spPr>
      </p:sp>
      <p:pic>
        <p:nvPicPr>
          <p:cNvPr id="30" name="Image 5" descr="preencoded.png">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732752" y="6185535"/>
            <a:ext cx="238006" cy="238006"/>
          </a:xfrm>
          <a:prstGeom prst="rect">
            <a:avLst/>
          </a:prstGeom>
        </p:spPr>
      </p:pic>
      <p:sp>
        <p:nvSpPr>
          <p:cNvPr id="31" name="Text 23"/>
          <p:cNvSpPr/>
          <p:nvPr/>
        </p:nvSpPr>
        <p:spPr>
          <a:xfrm>
            <a:off x="7587258" y="6745367"/>
            <a:ext cx="2317194" cy="2893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Notifications &amp; Alerts</a:t>
            </a:r>
            <a:endParaRPr lang="en-US" sz="1800" dirty="0"/>
          </a:p>
        </p:txBody>
      </p:sp>
      <p:sp>
        <p:nvSpPr>
          <p:cNvPr id="32" name="Text 24"/>
          <p:cNvSpPr/>
          <p:nvPr/>
        </p:nvSpPr>
        <p:spPr>
          <a:xfrm>
            <a:off x="7587258" y="7140416"/>
            <a:ext cx="6241971" cy="2820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Create and send announcements or push notifications to all users.</a:t>
            </a:r>
            <a:endParaRPr lang="en-US" sz="13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78512" y="375999"/>
            <a:ext cx="4617958" cy="3589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Robust Foundation: Our Tech Stack</a:t>
            </a:r>
            <a:endParaRPr lang="en-US" sz="2250" dirty="0"/>
          </a:p>
        </p:txBody>
      </p:sp>
      <p:sp>
        <p:nvSpPr>
          <p:cNvPr id="3" name="Shape 1"/>
          <p:cNvSpPr/>
          <p:nvPr/>
        </p:nvSpPr>
        <p:spPr>
          <a:xfrm>
            <a:off x="478512" y="1298853"/>
            <a:ext cx="6669881" cy="1291828"/>
          </a:xfrm>
          <a:prstGeom prst="roundRect">
            <a:avLst>
              <a:gd name="adj" fmla="val 5663"/>
            </a:avLst>
          </a:prstGeom>
          <a:solidFill>
            <a:srgbClr val="FFFFFF">
              <a:alpha val="95000"/>
            </a:srgbClr>
          </a:solidFill>
          <a:ln/>
        </p:spPr>
      </p:sp>
      <p:sp>
        <p:nvSpPr>
          <p:cNvPr id="4" name="Shape 2"/>
          <p:cNvSpPr/>
          <p:nvPr/>
        </p:nvSpPr>
        <p:spPr>
          <a:xfrm>
            <a:off x="478512" y="1283613"/>
            <a:ext cx="6669881" cy="60960"/>
          </a:xfrm>
          <a:prstGeom prst="roundRect">
            <a:avLst>
              <a:gd name="adj" fmla="val 94210"/>
            </a:avLst>
          </a:prstGeom>
          <a:solidFill>
            <a:srgbClr val="007EBD"/>
          </a:solidFill>
          <a:ln/>
        </p:spPr>
      </p:sp>
      <p:sp>
        <p:nvSpPr>
          <p:cNvPr id="5" name="Shape 3"/>
          <p:cNvSpPr/>
          <p:nvPr/>
        </p:nvSpPr>
        <p:spPr>
          <a:xfrm>
            <a:off x="3608368" y="1093827"/>
            <a:ext cx="410170" cy="410170"/>
          </a:xfrm>
          <a:prstGeom prst="roundRect">
            <a:avLst>
              <a:gd name="adj" fmla="val 222932"/>
            </a:avLst>
          </a:prstGeom>
          <a:solidFill>
            <a:srgbClr val="007EBD"/>
          </a:solidFill>
          <a:ln/>
        </p:spPr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3731359" y="1216819"/>
            <a:ext cx="164068" cy="164068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630436" y="1640681"/>
            <a:ext cx="1794629" cy="2241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Frontend Excellence</a:t>
            </a:r>
            <a:endParaRPr lang="en-US" sz="1400" dirty="0"/>
          </a:p>
        </p:txBody>
      </p:sp>
      <p:sp>
        <p:nvSpPr>
          <p:cNvPr id="8" name="Text 5"/>
          <p:cNvSpPr/>
          <p:nvPr/>
        </p:nvSpPr>
        <p:spPr>
          <a:xfrm>
            <a:off x="630436" y="2001560"/>
            <a:ext cx="6366034" cy="437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React.js</a:t>
            </a:r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for dynamic, responsive user interfaces, paired with </a:t>
            </a:r>
            <a:pPr algn="l" indent="0" marL="0">
              <a:lnSpc>
                <a:spcPts val="1700"/>
              </a:lnSpc>
              <a:buNone/>
            </a:pPr>
            <a:r>
              <a:rPr lang="en-US" sz="10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Bootstrap</a:t>
            </a:r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for rapid, consistent styling.</a:t>
            </a:r>
            <a:endParaRPr lang="en-US" sz="1050" dirty="0"/>
          </a:p>
        </p:txBody>
      </p:sp>
      <p:sp>
        <p:nvSpPr>
          <p:cNvPr id="9" name="Shape 6"/>
          <p:cNvSpPr/>
          <p:nvPr/>
        </p:nvSpPr>
        <p:spPr>
          <a:xfrm>
            <a:off x="478512" y="2932390"/>
            <a:ext cx="6669881" cy="1073229"/>
          </a:xfrm>
          <a:prstGeom prst="roundRect">
            <a:avLst>
              <a:gd name="adj" fmla="val 6816"/>
            </a:avLst>
          </a:prstGeom>
          <a:solidFill>
            <a:srgbClr val="FFFFFF">
              <a:alpha val="95000"/>
            </a:srgbClr>
          </a:solidFill>
          <a:ln/>
        </p:spPr>
      </p:sp>
      <p:sp>
        <p:nvSpPr>
          <p:cNvPr id="10" name="Shape 7"/>
          <p:cNvSpPr/>
          <p:nvPr/>
        </p:nvSpPr>
        <p:spPr>
          <a:xfrm>
            <a:off x="478512" y="2917150"/>
            <a:ext cx="6669881" cy="60960"/>
          </a:xfrm>
          <a:prstGeom prst="roundRect">
            <a:avLst>
              <a:gd name="adj" fmla="val 94210"/>
            </a:avLst>
          </a:prstGeom>
          <a:solidFill>
            <a:srgbClr val="007EBD"/>
          </a:solidFill>
          <a:ln/>
        </p:spPr>
      </p:sp>
      <p:sp>
        <p:nvSpPr>
          <p:cNvPr id="11" name="Shape 8"/>
          <p:cNvSpPr/>
          <p:nvPr/>
        </p:nvSpPr>
        <p:spPr>
          <a:xfrm>
            <a:off x="3608368" y="2727365"/>
            <a:ext cx="410170" cy="410170"/>
          </a:xfrm>
          <a:prstGeom prst="roundRect">
            <a:avLst>
              <a:gd name="adj" fmla="val 222932"/>
            </a:avLst>
          </a:prstGeom>
          <a:solidFill>
            <a:srgbClr val="007EBD"/>
          </a:solidFill>
          <a:ln/>
        </p:spPr>
      </p:sp>
      <p:pic>
        <p:nvPicPr>
          <p:cNvPr id="12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31359" y="2850356"/>
            <a:ext cx="164068" cy="164068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630436" y="3274219"/>
            <a:ext cx="1794629" cy="2241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Backend Power</a:t>
            </a:r>
            <a:endParaRPr lang="en-US" sz="1400" dirty="0"/>
          </a:p>
        </p:txBody>
      </p:sp>
      <p:sp>
        <p:nvSpPr>
          <p:cNvPr id="14" name="Text 10"/>
          <p:cNvSpPr/>
          <p:nvPr/>
        </p:nvSpPr>
        <p:spPr>
          <a:xfrm>
            <a:off x="630436" y="3635097"/>
            <a:ext cx="6366034" cy="2185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Node.js</a:t>
            </a:r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and </a:t>
            </a:r>
            <a:pPr algn="l" indent="0" marL="0">
              <a:lnSpc>
                <a:spcPts val="1700"/>
              </a:lnSpc>
              <a:buNone/>
            </a:pPr>
            <a:r>
              <a:rPr lang="en-US" sz="10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Express.js</a:t>
            </a:r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deliver a scalable, high-performance server-side architecture.</a:t>
            </a:r>
            <a:endParaRPr lang="en-US" sz="1050" dirty="0"/>
          </a:p>
        </p:txBody>
      </p:sp>
      <p:sp>
        <p:nvSpPr>
          <p:cNvPr id="15" name="Shape 11"/>
          <p:cNvSpPr/>
          <p:nvPr/>
        </p:nvSpPr>
        <p:spPr>
          <a:xfrm>
            <a:off x="478512" y="4347329"/>
            <a:ext cx="6669881" cy="1073229"/>
          </a:xfrm>
          <a:prstGeom prst="roundRect">
            <a:avLst>
              <a:gd name="adj" fmla="val 6816"/>
            </a:avLst>
          </a:prstGeom>
          <a:solidFill>
            <a:srgbClr val="FFFFFF">
              <a:alpha val="95000"/>
            </a:srgbClr>
          </a:solidFill>
          <a:ln/>
        </p:spPr>
      </p:sp>
      <p:sp>
        <p:nvSpPr>
          <p:cNvPr id="16" name="Shape 12"/>
          <p:cNvSpPr/>
          <p:nvPr/>
        </p:nvSpPr>
        <p:spPr>
          <a:xfrm>
            <a:off x="478512" y="4332089"/>
            <a:ext cx="6669881" cy="60960"/>
          </a:xfrm>
          <a:prstGeom prst="roundRect">
            <a:avLst>
              <a:gd name="adj" fmla="val 94210"/>
            </a:avLst>
          </a:prstGeom>
          <a:solidFill>
            <a:srgbClr val="007EBD"/>
          </a:solidFill>
          <a:ln/>
        </p:spPr>
      </p:sp>
      <p:sp>
        <p:nvSpPr>
          <p:cNvPr id="17" name="Shape 13"/>
          <p:cNvSpPr/>
          <p:nvPr/>
        </p:nvSpPr>
        <p:spPr>
          <a:xfrm>
            <a:off x="3608368" y="4142303"/>
            <a:ext cx="410170" cy="410170"/>
          </a:xfrm>
          <a:prstGeom prst="roundRect">
            <a:avLst>
              <a:gd name="adj" fmla="val 222932"/>
            </a:avLst>
          </a:prstGeom>
          <a:solidFill>
            <a:srgbClr val="007EBD"/>
          </a:solidFill>
          <a:ln/>
        </p:spPr>
      </p:sp>
      <p:pic>
        <p:nvPicPr>
          <p:cNvPr id="18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31359" y="4265295"/>
            <a:ext cx="164068" cy="164068"/>
          </a:xfrm>
          <a:prstGeom prst="rect">
            <a:avLst/>
          </a:prstGeom>
        </p:spPr>
      </p:pic>
      <p:sp>
        <p:nvSpPr>
          <p:cNvPr id="19" name="Text 14"/>
          <p:cNvSpPr/>
          <p:nvPr/>
        </p:nvSpPr>
        <p:spPr>
          <a:xfrm>
            <a:off x="630436" y="4689158"/>
            <a:ext cx="1794629" cy="2241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Flexible Database</a:t>
            </a:r>
            <a:endParaRPr lang="en-US" sz="1400" dirty="0"/>
          </a:p>
        </p:txBody>
      </p:sp>
      <p:sp>
        <p:nvSpPr>
          <p:cNvPr id="20" name="Text 15"/>
          <p:cNvSpPr/>
          <p:nvPr/>
        </p:nvSpPr>
        <p:spPr>
          <a:xfrm>
            <a:off x="630436" y="5050036"/>
            <a:ext cx="6366034" cy="2185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MongoDB</a:t>
            </a:r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provides a robust NoSQL database for efficient data storage and retrieval.</a:t>
            </a:r>
            <a:endParaRPr lang="en-US" sz="1050" dirty="0"/>
          </a:p>
        </p:txBody>
      </p:sp>
      <p:sp>
        <p:nvSpPr>
          <p:cNvPr id="21" name="Shape 16"/>
          <p:cNvSpPr/>
          <p:nvPr/>
        </p:nvSpPr>
        <p:spPr>
          <a:xfrm>
            <a:off x="478512" y="5762268"/>
            <a:ext cx="6669881" cy="1291828"/>
          </a:xfrm>
          <a:prstGeom prst="roundRect">
            <a:avLst>
              <a:gd name="adj" fmla="val 5663"/>
            </a:avLst>
          </a:prstGeom>
          <a:solidFill>
            <a:srgbClr val="FFFFFF">
              <a:alpha val="95000"/>
            </a:srgbClr>
          </a:solidFill>
          <a:ln/>
        </p:spPr>
      </p:sp>
      <p:sp>
        <p:nvSpPr>
          <p:cNvPr id="22" name="Shape 17"/>
          <p:cNvSpPr/>
          <p:nvPr/>
        </p:nvSpPr>
        <p:spPr>
          <a:xfrm>
            <a:off x="478512" y="5747028"/>
            <a:ext cx="6669881" cy="60960"/>
          </a:xfrm>
          <a:prstGeom prst="roundRect">
            <a:avLst>
              <a:gd name="adj" fmla="val 94210"/>
            </a:avLst>
          </a:prstGeom>
          <a:solidFill>
            <a:srgbClr val="007EBD"/>
          </a:solidFill>
          <a:ln/>
        </p:spPr>
      </p:sp>
      <p:sp>
        <p:nvSpPr>
          <p:cNvPr id="23" name="Shape 18"/>
          <p:cNvSpPr/>
          <p:nvPr/>
        </p:nvSpPr>
        <p:spPr>
          <a:xfrm>
            <a:off x="3608368" y="5557242"/>
            <a:ext cx="410170" cy="410170"/>
          </a:xfrm>
          <a:prstGeom prst="roundRect">
            <a:avLst>
              <a:gd name="adj" fmla="val 222932"/>
            </a:avLst>
          </a:prstGeom>
          <a:solidFill>
            <a:srgbClr val="007EBD"/>
          </a:solidFill>
          <a:ln/>
        </p:spPr>
      </p:sp>
      <p:pic>
        <p:nvPicPr>
          <p:cNvPr id="24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731359" y="5680234"/>
            <a:ext cx="164068" cy="164068"/>
          </a:xfrm>
          <a:prstGeom prst="rect">
            <a:avLst/>
          </a:prstGeom>
        </p:spPr>
      </p:pic>
      <p:sp>
        <p:nvSpPr>
          <p:cNvPr id="25" name="Text 19"/>
          <p:cNvSpPr/>
          <p:nvPr/>
        </p:nvSpPr>
        <p:spPr>
          <a:xfrm>
            <a:off x="630436" y="6104096"/>
            <a:ext cx="1794629" cy="2241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Secure &amp; Connected</a:t>
            </a:r>
            <a:endParaRPr lang="en-US" sz="1400" dirty="0"/>
          </a:p>
        </p:txBody>
      </p:sp>
      <p:sp>
        <p:nvSpPr>
          <p:cNvPr id="26" name="Text 20"/>
          <p:cNvSpPr/>
          <p:nvPr/>
        </p:nvSpPr>
        <p:spPr>
          <a:xfrm>
            <a:off x="630436" y="6464975"/>
            <a:ext cx="6366034" cy="437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JWT Authentication</a:t>
            </a:r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ensures secure access, complemented by a </a:t>
            </a:r>
            <a:pPr algn="l" indent="0" marL="0">
              <a:lnSpc>
                <a:spcPts val="1700"/>
              </a:lnSpc>
              <a:buNone/>
            </a:pPr>
            <a:r>
              <a:rPr lang="en-US" sz="10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REST API</a:t>
            </a:r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for seamless communication.</a:t>
            </a:r>
            <a:endParaRPr lang="en-US" sz="1050" dirty="0"/>
          </a:p>
        </p:txBody>
      </p:sp>
      <p:sp>
        <p:nvSpPr>
          <p:cNvPr id="27" name="Text 21"/>
          <p:cNvSpPr/>
          <p:nvPr/>
        </p:nvSpPr>
        <p:spPr>
          <a:xfrm>
            <a:off x="7489627" y="1076682"/>
            <a:ext cx="2153603" cy="2692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Our Dedicated Team</a:t>
            </a:r>
            <a:endParaRPr lang="en-US" sz="1650" dirty="0"/>
          </a:p>
        </p:txBody>
      </p:sp>
      <p:sp>
        <p:nvSpPr>
          <p:cNvPr id="28" name="Text 22"/>
          <p:cNvSpPr/>
          <p:nvPr/>
        </p:nvSpPr>
        <p:spPr>
          <a:xfrm>
            <a:off x="7489627" y="1482566"/>
            <a:ext cx="6669881" cy="2185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00"/>
              </a:lnSpc>
              <a:buSzPct val="100000"/>
              <a:buChar char="•"/>
            </a:pPr>
            <a:r>
              <a:rPr lang="en-US" sz="10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Rowena Sayed:</a:t>
            </a:r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Fullstack Developer</a:t>
            </a:r>
            <a:endParaRPr lang="en-US" sz="1050" dirty="0"/>
          </a:p>
        </p:txBody>
      </p:sp>
      <p:sp>
        <p:nvSpPr>
          <p:cNvPr id="29" name="Text 23"/>
          <p:cNvSpPr/>
          <p:nvPr/>
        </p:nvSpPr>
        <p:spPr>
          <a:xfrm>
            <a:off x="7489627" y="1748909"/>
            <a:ext cx="6669881" cy="2185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00"/>
              </a:lnSpc>
              <a:buSzPct val="100000"/>
              <a:buChar char="•"/>
            </a:pPr>
            <a:r>
              <a:rPr lang="en-US" sz="10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Frontend Team:</a:t>
            </a:r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Asmaa Abdelnaser, Rawan Abulmaaref, Mohamed Abdelmoneim, Mina</a:t>
            </a:r>
            <a:endParaRPr lang="en-US" sz="1050" dirty="0"/>
          </a:p>
        </p:txBody>
      </p:sp>
      <p:pic>
        <p:nvPicPr>
          <p:cNvPr id="30" name="Image 4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89627" y="2121337"/>
            <a:ext cx="6669881" cy="6669881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7241" y="618887"/>
            <a:ext cx="7004090" cy="5905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600"/>
              </a:lnSpc>
              <a:buNone/>
            </a:pPr>
            <a:r>
              <a:rPr lang="en-US" sz="37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JobLink: Your Future, Connected</a:t>
            </a:r>
            <a:endParaRPr lang="en-US" sz="3700" dirty="0"/>
          </a:p>
        </p:txBody>
      </p:sp>
      <p:sp>
        <p:nvSpPr>
          <p:cNvPr id="3" name="Shape 1"/>
          <p:cNvSpPr/>
          <p:nvPr/>
        </p:nvSpPr>
        <p:spPr>
          <a:xfrm>
            <a:off x="3235166" y="1659255"/>
            <a:ext cx="1631990" cy="1313617"/>
          </a:xfrm>
          <a:prstGeom prst="roundRect">
            <a:avLst>
              <a:gd name="adj" fmla="val 7192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3892987" y="2157889"/>
            <a:ext cx="316230" cy="31623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5092065" y="1884164"/>
            <a:ext cx="2952512" cy="3690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Complete Portal</a:t>
            </a:r>
            <a:endParaRPr lang="en-US" sz="2300" dirty="0"/>
          </a:p>
        </p:txBody>
      </p:sp>
      <p:sp>
        <p:nvSpPr>
          <p:cNvPr id="6" name="Text 3"/>
          <p:cNvSpPr/>
          <p:nvPr/>
        </p:nvSpPr>
        <p:spPr>
          <a:xfrm>
            <a:off x="5092065" y="2388156"/>
            <a:ext cx="6164461" cy="3598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fully-featured, role-based job portal for all stakeholders.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979551" y="2957632"/>
            <a:ext cx="8751213" cy="15240"/>
          </a:xfrm>
          <a:prstGeom prst="roundRect">
            <a:avLst>
              <a:gd name="adj" fmla="val 619950"/>
            </a:avLst>
          </a:prstGeom>
          <a:solidFill>
            <a:srgbClr val="B2D4E5"/>
          </a:solidFill>
          <a:ln/>
        </p:spPr>
      </p:sp>
      <p:sp>
        <p:nvSpPr>
          <p:cNvPr id="8" name="Shape 5"/>
          <p:cNvSpPr/>
          <p:nvPr/>
        </p:nvSpPr>
        <p:spPr>
          <a:xfrm>
            <a:off x="2419231" y="3085267"/>
            <a:ext cx="3263979" cy="1313617"/>
          </a:xfrm>
          <a:prstGeom prst="roundRect">
            <a:avLst>
              <a:gd name="adj" fmla="val 7192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93106" y="3583900"/>
            <a:ext cx="316230" cy="316230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5908119" y="3310176"/>
            <a:ext cx="2952512" cy="3690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Optimized User Flow</a:t>
            </a:r>
            <a:endParaRPr lang="en-US" sz="2300" dirty="0"/>
          </a:p>
        </p:txBody>
      </p:sp>
      <p:sp>
        <p:nvSpPr>
          <p:cNvPr id="11" name="Text 7"/>
          <p:cNvSpPr/>
          <p:nvPr/>
        </p:nvSpPr>
        <p:spPr>
          <a:xfrm>
            <a:off x="5908119" y="3814167"/>
            <a:ext cx="7083981" cy="3598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Seamless and intuitive experiences for job seekers and employers.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5795605" y="4383643"/>
            <a:ext cx="7935158" cy="15240"/>
          </a:xfrm>
          <a:prstGeom prst="roundRect">
            <a:avLst>
              <a:gd name="adj" fmla="val 619950"/>
            </a:avLst>
          </a:prstGeom>
          <a:solidFill>
            <a:srgbClr val="B2D4E5"/>
          </a:solidFill>
          <a:ln/>
        </p:spPr>
      </p:sp>
      <p:sp>
        <p:nvSpPr>
          <p:cNvPr id="13" name="Shape 9"/>
          <p:cNvSpPr/>
          <p:nvPr/>
        </p:nvSpPr>
        <p:spPr>
          <a:xfrm>
            <a:off x="1603177" y="4511278"/>
            <a:ext cx="4895969" cy="1313617"/>
          </a:xfrm>
          <a:prstGeom prst="roundRect">
            <a:avLst>
              <a:gd name="adj" fmla="val 7192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pic>
        <p:nvPicPr>
          <p:cNvPr id="14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92987" y="5009912"/>
            <a:ext cx="316230" cy="316230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6724055" y="4736187"/>
            <a:ext cx="2979063" cy="3690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Powerful Admin Tools</a:t>
            </a:r>
            <a:endParaRPr lang="en-US" sz="2300" dirty="0"/>
          </a:p>
        </p:txBody>
      </p:sp>
      <p:sp>
        <p:nvSpPr>
          <p:cNvPr id="16" name="Text 11"/>
          <p:cNvSpPr/>
          <p:nvPr/>
        </p:nvSpPr>
        <p:spPr>
          <a:xfrm>
            <a:off x="6724055" y="5240179"/>
            <a:ext cx="6533436" cy="3598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Robust features for platform management and quality control.</a:t>
            </a:r>
            <a:endParaRPr lang="en-US" sz="1750" dirty="0"/>
          </a:p>
        </p:txBody>
      </p:sp>
      <p:sp>
        <p:nvSpPr>
          <p:cNvPr id="17" name="Shape 12"/>
          <p:cNvSpPr/>
          <p:nvPr/>
        </p:nvSpPr>
        <p:spPr>
          <a:xfrm>
            <a:off x="6611541" y="5809655"/>
            <a:ext cx="7119223" cy="15240"/>
          </a:xfrm>
          <a:prstGeom prst="roundRect">
            <a:avLst>
              <a:gd name="adj" fmla="val 619950"/>
            </a:avLst>
          </a:prstGeom>
          <a:solidFill>
            <a:srgbClr val="B2D4E5"/>
          </a:solidFill>
          <a:ln/>
        </p:spPr>
      </p:sp>
      <p:sp>
        <p:nvSpPr>
          <p:cNvPr id="18" name="Shape 13"/>
          <p:cNvSpPr/>
          <p:nvPr/>
        </p:nvSpPr>
        <p:spPr>
          <a:xfrm>
            <a:off x="787241" y="5937290"/>
            <a:ext cx="6527959" cy="1673423"/>
          </a:xfrm>
          <a:prstGeom prst="roundRect">
            <a:avLst>
              <a:gd name="adj" fmla="val 5646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pic>
        <p:nvPicPr>
          <p:cNvPr id="19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893106" y="6615827"/>
            <a:ext cx="316230" cy="316230"/>
          </a:xfrm>
          <a:prstGeom prst="rect">
            <a:avLst/>
          </a:prstGeom>
        </p:spPr>
      </p:pic>
      <p:sp>
        <p:nvSpPr>
          <p:cNvPr id="20" name="Text 14"/>
          <p:cNvSpPr/>
          <p:nvPr/>
        </p:nvSpPr>
        <p:spPr>
          <a:xfrm>
            <a:off x="7540109" y="6162199"/>
            <a:ext cx="2957513" cy="3690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Modern &amp; Responsive</a:t>
            </a:r>
            <a:endParaRPr lang="en-US" sz="2300" dirty="0"/>
          </a:p>
        </p:txBody>
      </p:sp>
      <p:sp>
        <p:nvSpPr>
          <p:cNvPr id="21" name="Text 15"/>
          <p:cNvSpPr/>
          <p:nvPr/>
        </p:nvSpPr>
        <p:spPr>
          <a:xfrm>
            <a:off x="7540109" y="6666190"/>
            <a:ext cx="6078141" cy="7196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Built with the MERN stack, ensuring a fast, flexible, and fully responsive design.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2025-11-30T20:42:15Z</dcterms:created>
  <dcterms:modified xsi:type="dcterms:W3CDTF">2025-11-30T20:42:15Z</dcterms:modified>
</cp:coreProperties>
</file>